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58" r:id="rId2"/>
    <p:sldId id="301" r:id="rId3"/>
    <p:sldId id="302" r:id="rId4"/>
    <p:sldId id="307" r:id="rId5"/>
    <p:sldId id="303" r:id="rId6"/>
    <p:sldId id="312" r:id="rId7"/>
    <p:sldId id="308" r:id="rId8"/>
    <p:sldId id="305" r:id="rId9"/>
    <p:sldId id="310" r:id="rId10"/>
    <p:sldId id="277" r:id="rId11"/>
    <p:sldId id="304" r:id="rId12"/>
    <p:sldId id="287" r:id="rId13"/>
    <p:sldId id="290" r:id="rId14"/>
    <p:sldId id="31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1" autoAdjust="0"/>
    <p:restoredTop sz="85696" autoAdjust="0"/>
  </p:normalViewPr>
  <p:slideViewPr>
    <p:cSldViewPr snapToGrid="0">
      <p:cViewPr varScale="1">
        <p:scale>
          <a:sx n="97" d="100"/>
          <a:sy n="97" d="100"/>
        </p:scale>
        <p:origin x="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385CAF-6DF6-4A59-A36B-3C7DEC2404C5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FD486E16-4FCC-4CAF-8DBD-E55208BB513A}">
      <dgm:prSet phldrT="[Text]"/>
      <dgm:spPr/>
      <dgm:t>
        <a:bodyPr/>
        <a:lstStyle/>
        <a:p>
          <a:r>
            <a:rPr lang="en-GB" dirty="0"/>
            <a:t>Observes game dynamic to inform questioning</a:t>
          </a:r>
        </a:p>
      </dgm:t>
    </dgm:pt>
    <dgm:pt modelId="{22E61079-633F-445D-9EC6-119FFD322E26}" type="parTrans" cxnId="{250AD1FA-8CCF-49D3-BA87-3ABA548CEC24}">
      <dgm:prSet/>
      <dgm:spPr/>
      <dgm:t>
        <a:bodyPr/>
        <a:lstStyle/>
        <a:p>
          <a:endParaRPr lang="en-GB"/>
        </a:p>
      </dgm:t>
    </dgm:pt>
    <dgm:pt modelId="{5B9CD01B-83B2-47C1-A636-FF4D50E3A9EB}" type="sibTrans" cxnId="{250AD1FA-8CCF-49D3-BA87-3ABA548CEC24}">
      <dgm:prSet/>
      <dgm:spPr/>
      <dgm:t>
        <a:bodyPr/>
        <a:lstStyle/>
        <a:p>
          <a:endParaRPr lang="en-GB"/>
        </a:p>
      </dgm:t>
    </dgm:pt>
    <dgm:pt modelId="{AE21F9B4-DE0A-40F1-829A-EFD2ED8781EC}">
      <dgm:prSet phldrT="[Text]"/>
      <dgm:spPr/>
      <dgm:t>
        <a:bodyPr/>
        <a:lstStyle/>
        <a:p>
          <a:r>
            <a:rPr lang="en-GB" dirty="0"/>
            <a:t>Co-creator and designer – deliver with and not to</a:t>
          </a:r>
        </a:p>
      </dgm:t>
    </dgm:pt>
    <dgm:pt modelId="{F1ADB56F-E2B8-461D-8C2F-6DBF584B1BA2}" type="parTrans" cxnId="{BE7D916B-71A6-4D04-95BF-396C3C475EA5}">
      <dgm:prSet/>
      <dgm:spPr/>
      <dgm:t>
        <a:bodyPr/>
        <a:lstStyle/>
        <a:p>
          <a:endParaRPr lang="en-GB"/>
        </a:p>
      </dgm:t>
    </dgm:pt>
    <dgm:pt modelId="{C3069CE2-FFA0-41DB-BF30-542F72704C09}" type="sibTrans" cxnId="{BE7D916B-71A6-4D04-95BF-396C3C475EA5}">
      <dgm:prSet/>
      <dgm:spPr/>
      <dgm:t>
        <a:bodyPr/>
        <a:lstStyle/>
        <a:p>
          <a:endParaRPr lang="en-GB"/>
        </a:p>
      </dgm:t>
    </dgm:pt>
    <dgm:pt modelId="{30482872-1BBA-4A32-8998-E24C52A2E270}">
      <dgm:prSet phldrT="[Text]"/>
      <dgm:spPr/>
      <dgm:t>
        <a:bodyPr/>
        <a:lstStyle/>
        <a:p>
          <a:r>
            <a:rPr lang="en-GB" dirty="0"/>
            <a:t>Values what kids want</a:t>
          </a:r>
        </a:p>
      </dgm:t>
    </dgm:pt>
    <dgm:pt modelId="{9FC6B0D1-CF1F-401A-A572-A41D0BBC0B21}" type="parTrans" cxnId="{22353015-59E8-468E-98F4-F838A71B0340}">
      <dgm:prSet/>
      <dgm:spPr/>
      <dgm:t>
        <a:bodyPr/>
        <a:lstStyle/>
        <a:p>
          <a:endParaRPr lang="en-GB"/>
        </a:p>
      </dgm:t>
    </dgm:pt>
    <dgm:pt modelId="{73D162B4-6FE7-4A39-8F4F-7D701B7F6FCC}" type="sibTrans" cxnId="{22353015-59E8-468E-98F4-F838A71B0340}">
      <dgm:prSet/>
      <dgm:spPr/>
      <dgm:t>
        <a:bodyPr/>
        <a:lstStyle/>
        <a:p>
          <a:endParaRPr lang="en-GB"/>
        </a:p>
      </dgm:t>
    </dgm:pt>
    <dgm:pt modelId="{69163F86-07D3-43BD-91B9-DB088D3BB950}">
      <dgm:prSet phldrT="[Text]"/>
      <dgm:spPr/>
      <dgm:t>
        <a:bodyPr/>
        <a:lstStyle/>
        <a:p>
          <a:r>
            <a:rPr lang="en-GB" dirty="0"/>
            <a:t>Flexible and adaptive</a:t>
          </a:r>
        </a:p>
      </dgm:t>
    </dgm:pt>
    <dgm:pt modelId="{A342BF28-CC65-4104-847F-4C0A5BEE3F97}" type="parTrans" cxnId="{21D7C459-913E-4805-AF28-6455FCA678A2}">
      <dgm:prSet/>
      <dgm:spPr/>
      <dgm:t>
        <a:bodyPr/>
        <a:lstStyle/>
        <a:p>
          <a:endParaRPr lang="en-GB"/>
        </a:p>
      </dgm:t>
    </dgm:pt>
    <dgm:pt modelId="{803B8112-0DFA-46EE-8C0E-5D891B0E0C2C}" type="sibTrans" cxnId="{21D7C459-913E-4805-AF28-6455FCA678A2}">
      <dgm:prSet/>
      <dgm:spPr/>
      <dgm:t>
        <a:bodyPr/>
        <a:lstStyle/>
        <a:p>
          <a:endParaRPr lang="en-GB"/>
        </a:p>
      </dgm:t>
    </dgm:pt>
    <dgm:pt modelId="{ED8E93D5-8D3A-4092-9078-8FD2ED83DCB6}">
      <dgm:prSet phldrT="[Text]"/>
      <dgm:spPr/>
      <dgm:t>
        <a:bodyPr/>
        <a:lstStyle/>
        <a:p>
          <a:r>
            <a:rPr lang="en-GB" dirty="0"/>
            <a:t>Facilitative not directive</a:t>
          </a:r>
        </a:p>
      </dgm:t>
    </dgm:pt>
    <dgm:pt modelId="{DCEAF0E9-74F1-47AE-AA48-1AC26DCCF115}" type="parTrans" cxnId="{50771DB7-B195-4F15-B0D6-1DD7EB455332}">
      <dgm:prSet/>
      <dgm:spPr/>
      <dgm:t>
        <a:bodyPr/>
        <a:lstStyle/>
        <a:p>
          <a:endParaRPr lang="en-GB"/>
        </a:p>
      </dgm:t>
    </dgm:pt>
    <dgm:pt modelId="{DCD98499-050A-406E-AFA3-3AB083ED9413}" type="sibTrans" cxnId="{50771DB7-B195-4F15-B0D6-1DD7EB455332}">
      <dgm:prSet/>
      <dgm:spPr/>
      <dgm:t>
        <a:bodyPr/>
        <a:lstStyle/>
        <a:p>
          <a:endParaRPr lang="en-GB"/>
        </a:p>
      </dgm:t>
    </dgm:pt>
    <dgm:pt modelId="{B75BA819-B5AA-46B6-A179-887780C0D243}" type="pres">
      <dgm:prSet presAssocID="{02385CAF-6DF6-4A59-A36B-3C7DEC2404C5}" presName="linear" presStyleCnt="0">
        <dgm:presLayoutVars>
          <dgm:dir/>
          <dgm:animLvl val="lvl"/>
          <dgm:resizeHandles val="exact"/>
        </dgm:presLayoutVars>
      </dgm:prSet>
      <dgm:spPr/>
    </dgm:pt>
    <dgm:pt modelId="{57ACA6E9-7851-4675-B9D9-8C1B7265CAD2}" type="pres">
      <dgm:prSet presAssocID="{FD486E16-4FCC-4CAF-8DBD-E55208BB513A}" presName="parentLin" presStyleCnt="0"/>
      <dgm:spPr/>
    </dgm:pt>
    <dgm:pt modelId="{E904C558-6392-4602-B9D1-C718A676D3D1}" type="pres">
      <dgm:prSet presAssocID="{FD486E16-4FCC-4CAF-8DBD-E55208BB513A}" presName="parentLeftMargin" presStyleLbl="node1" presStyleIdx="0" presStyleCnt="5"/>
      <dgm:spPr/>
    </dgm:pt>
    <dgm:pt modelId="{0748E111-366E-4AAC-B5C6-0D102809CBCE}" type="pres">
      <dgm:prSet presAssocID="{FD486E16-4FCC-4CAF-8DBD-E55208BB513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F47E43D-840E-4566-9579-35B8DF8FF85E}" type="pres">
      <dgm:prSet presAssocID="{FD486E16-4FCC-4CAF-8DBD-E55208BB513A}" presName="negativeSpace" presStyleCnt="0"/>
      <dgm:spPr/>
    </dgm:pt>
    <dgm:pt modelId="{E4967B69-75E0-4D05-A0C0-03CB8F25B010}" type="pres">
      <dgm:prSet presAssocID="{FD486E16-4FCC-4CAF-8DBD-E55208BB513A}" presName="childText" presStyleLbl="conFgAcc1" presStyleIdx="0" presStyleCnt="5" custAng="0">
        <dgm:presLayoutVars>
          <dgm:bulletEnabled val="1"/>
        </dgm:presLayoutVars>
      </dgm:prSet>
      <dgm:spPr/>
    </dgm:pt>
    <dgm:pt modelId="{C00F0B24-0BA2-4675-8BAA-1BA7D7266D63}" type="pres">
      <dgm:prSet presAssocID="{5B9CD01B-83B2-47C1-A636-FF4D50E3A9EB}" presName="spaceBetweenRectangles" presStyleCnt="0"/>
      <dgm:spPr/>
    </dgm:pt>
    <dgm:pt modelId="{0532AC7A-0B79-488D-970D-47A0D74A3535}" type="pres">
      <dgm:prSet presAssocID="{AE21F9B4-DE0A-40F1-829A-EFD2ED8781EC}" presName="parentLin" presStyleCnt="0"/>
      <dgm:spPr/>
    </dgm:pt>
    <dgm:pt modelId="{2074A09C-14DE-4901-A89F-677A764A07FC}" type="pres">
      <dgm:prSet presAssocID="{AE21F9B4-DE0A-40F1-829A-EFD2ED8781EC}" presName="parentLeftMargin" presStyleLbl="node1" presStyleIdx="0" presStyleCnt="5"/>
      <dgm:spPr/>
    </dgm:pt>
    <dgm:pt modelId="{68AE3C3C-C035-4364-8943-9535C32A0618}" type="pres">
      <dgm:prSet presAssocID="{AE21F9B4-DE0A-40F1-829A-EFD2ED8781E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D344E9A-1C10-4413-82EB-CCDDA610E179}" type="pres">
      <dgm:prSet presAssocID="{AE21F9B4-DE0A-40F1-829A-EFD2ED8781EC}" presName="negativeSpace" presStyleCnt="0"/>
      <dgm:spPr/>
    </dgm:pt>
    <dgm:pt modelId="{BD185A14-8355-4C9E-BAD7-2D261E109F22}" type="pres">
      <dgm:prSet presAssocID="{AE21F9B4-DE0A-40F1-829A-EFD2ED8781EC}" presName="childText" presStyleLbl="conFgAcc1" presStyleIdx="1" presStyleCnt="5">
        <dgm:presLayoutVars>
          <dgm:bulletEnabled val="1"/>
        </dgm:presLayoutVars>
      </dgm:prSet>
      <dgm:spPr/>
    </dgm:pt>
    <dgm:pt modelId="{A947A839-0411-4052-B0D4-FFCDE115AAAD}" type="pres">
      <dgm:prSet presAssocID="{C3069CE2-FFA0-41DB-BF30-542F72704C09}" presName="spaceBetweenRectangles" presStyleCnt="0"/>
      <dgm:spPr/>
    </dgm:pt>
    <dgm:pt modelId="{848D26B6-298C-4846-A790-511EF35CEA61}" type="pres">
      <dgm:prSet presAssocID="{30482872-1BBA-4A32-8998-E24C52A2E270}" presName="parentLin" presStyleCnt="0"/>
      <dgm:spPr/>
    </dgm:pt>
    <dgm:pt modelId="{73CC25CC-1F76-4EF6-B43C-8C336DC4B778}" type="pres">
      <dgm:prSet presAssocID="{30482872-1BBA-4A32-8998-E24C52A2E270}" presName="parentLeftMargin" presStyleLbl="node1" presStyleIdx="1" presStyleCnt="5"/>
      <dgm:spPr/>
    </dgm:pt>
    <dgm:pt modelId="{F7AC43D7-CA38-4489-AC4A-BA78C164F3C3}" type="pres">
      <dgm:prSet presAssocID="{30482872-1BBA-4A32-8998-E24C52A2E27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9728116-1200-4E3E-BED1-004D45B6E117}" type="pres">
      <dgm:prSet presAssocID="{30482872-1BBA-4A32-8998-E24C52A2E270}" presName="negativeSpace" presStyleCnt="0"/>
      <dgm:spPr/>
    </dgm:pt>
    <dgm:pt modelId="{BB51D2AF-C56B-4E06-BB65-5A441B4C71EB}" type="pres">
      <dgm:prSet presAssocID="{30482872-1BBA-4A32-8998-E24C52A2E270}" presName="childText" presStyleLbl="conFgAcc1" presStyleIdx="2" presStyleCnt="5">
        <dgm:presLayoutVars>
          <dgm:bulletEnabled val="1"/>
        </dgm:presLayoutVars>
      </dgm:prSet>
      <dgm:spPr/>
    </dgm:pt>
    <dgm:pt modelId="{18ECC679-ADDF-40F2-8D91-C4F4288DB578}" type="pres">
      <dgm:prSet presAssocID="{73D162B4-6FE7-4A39-8F4F-7D701B7F6FCC}" presName="spaceBetweenRectangles" presStyleCnt="0"/>
      <dgm:spPr/>
    </dgm:pt>
    <dgm:pt modelId="{CF328363-47C4-44BC-A75D-B112D48A6AD2}" type="pres">
      <dgm:prSet presAssocID="{69163F86-07D3-43BD-91B9-DB088D3BB950}" presName="parentLin" presStyleCnt="0"/>
      <dgm:spPr/>
    </dgm:pt>
    <dgm:pt modelId="{51B2D0DF-7A5D-44AF-AE1B-3349164D509B}" type="pres">
      <dgm:prSet presAssocID="{69163F86-07D3-43BD-91B9-DB088D3BB950}" presName="parentLeftMargin" presStyleLbl="node1" presStyleIdx="2" presStyleCnt="5"/>
      <dgm:spPr/>
    </dgm:pt>
    <dgm:pt modelId="{23D69484-66DA-4930-A09C-0B55CA4FA269}" type="pres">
      <dgm:prSet presAssocID="{69163F86-07D3-43BD-91B9-DB088D3BB95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84EA349-D2CE-43F0-8AE7-EBDFB942D11E}" type="pres">
      <dgm:prSet presAssocID="{69163F86-07D3-43BD-91B9-DB088D3BB950}" presName="negativeSpace" presStyleCnt="0"/>
      <dgm:spPr/>
    </dgm:pt>
    <dgm:pt modelId="{13D8BA08-A627-4A9C-BDB3-688E3E5436E8}" type="pres">
      <dgm:prSet presAssocID="{69163F86-07D3-43BD-91B9-DB088D3BB950}" presName="childText" presStyleLbl="conFgAcc1" presStyleIdx="3" presStyleCnt="5">
        <dgm:presLayoutVars>
          <dgm:bulletEnabled val="1"/>
        </dgm:presLayoutVars>
      </dgm:prSet>
      <dgm:spPr/>
    </dgm:pt>
    <dgm:pt modelId="{1E73DD45-3EA5-4248-B32C-70C5FDFCFF51}" type="pres">
      <dgm:prSet presAssocID="{803B8112-0DFA-46EE-8C0E-5D891B0E0C2C}" presName="spaceBetweenRectangles" presStyleCnt="0"/>
      <dgm:spPr/>
    </dgm:pt>
    <dgm:pt modelId="{F7DD5D37-1F4B-45B8-976C-252D2327E822}" type="pres">
      <dgm:prSet presAssocID="{ED8E93D5-8D3A-4092-9078-8FD2ED83DCB6}" presName="parentLin" presStyleCnt="0"/>
      <dgm:spPr/>
    </dgm:pt>
    <dgm:pt modelId="{D67C355E-41AD-4709-A8AA-9897A5FE5143}" type="pres">
      <dgm:prSet presAssocID="{ED8E93D5-8D3A-4092-9078-8FD2ED83DCB6}" presName="parentLeftMargin" presStyleLbl="node1" presStyleIdx="3" presStyleCnt="5"/>
      <dgm:spPr/>
    </dgm:pt>
    <dgm:pt modelId="{CF0DBB16-A239-4C4F-85F6-362DD762BF9F}" type="pres">
      <dgm:prSet presAssocID="{ED8E93D5-8D3A-4092-9078-8FD2ED83DCB6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978EF880-7AA0-4774-A916-8AEBA2A2B5E2}" type="pres">
      <dgm:prSet presAssocID="{ED8E93D5-8D3A-4092-9078-8FD2ED83DCB6}" presName="negativeSpace" presStyleCnt="0"/>
      <dgm:spPr/>
    </dgm:pt>
    <dgm:pt modelId="{FADF3566-7E77-4911-892C-48A1DEB97E74}" type="pres">
      <dgm:prSet presAssocID="{ED8E93D5-8D3A-4092-9078-8FD2ED83DCB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36A7470B-26E6-430E-AD0E-28AE7594571D}" type="presOf" srcId="{ED8E93D5-8D3A-4092-9078-8FD2ED83DCB6}" destId="{D67C355E-41AD-4709-A8AA-9897A5FE5143}" srcOrd="0" destOrd="0" presId="urn:microsoft.com/office/officeart/2005/8/layout/list1"/>
    <dgm:cxn modelId="{F4941715-968B-4A47-BB2C-9B4BB622FFE5}" type="presOf" srcId="{AE21F9B4-DE0A-40F1-829A-EFD2ED8781EC}" destId="{68AE3C3C-C035-4364-8943-9535C32A0618}" srcOrd="1" destOrd="0" presId="urn:microsoft.com/office/officeart/2005/8/layout/list1"/>
    <dgm:cxn modelId="{22353015-59E8-468E-98F4-F838A71B0340}" srcId="{02385CAF-6DF6-4A59-A36B-3C7DEC2404C5}" destId="{30482872-1BBA-4A32-8998-E24C52A2E270}" srcOrd="2" destOrd="0" parTransId="{9FC6B0D1-CF1F-401A-A572-A41D0BBC0B21}" sibTransId="{73D162B4-6FE7-4A39-8F4F-7D701B7F6FCC}"/>
    <dgm:cxn modelId="{5B254340-E240-4B4C-9A10-0B203AF98540}" type="presOf" srcId="{AE21F9B4-DE0A-40F1-829A-EFD2ED8781EC}" destId="{2074A09C-14DE-4901-A89F-677A764A07FC}" srcOrd="0" destOrd="0" presId="urn:microsoft.com/office/officeart/2005/8/layout/list1"/>
    <dgm:cxn modelId="{BE7D916B-71A6-4D04-95BF-396C3C475EA5}" srcId="{02385CAF-6DF6-4A59-A36B-3C7DEC2404C5}" destId="{AE21F9B4-DE0A-40F1-829A-EFD2ED8781EC}" srcOrd="1" destOrd="0" parTransId="{F1ADB56F-E2B8-461D-8C2F-6DBF584B1BA2}" sibTransId="{C3069CE2-FFA0-41DB-BF30-542F72704C09}"/>
    <dgm:cxn modelId="{6EB7DE71-38BD-424B-A6D8-94B8E99C26EE}" type="presOf" srcId="{02385CAF-6DF6-4A59-A36B-3C7DEC2404C5}" destId="{B75BA819-B5AA-46B6-A179-887780C0D243}" srcOrd="0" destOrd="0" presId="urn:microsoft.com/office/officeart/2005/8/layout/list1"/>
    <dgm:cxn modelId="{21D7C459-913E-4805-AF28-6455FCA678A2}" srcId="{02385CAF-6DF6-4A59-A36B-3C7DEC2404C5}" destId="{69163F86-07D3-43BD-91B9-DB088D3BB950}" srcOrd="3" destOrd="0" parTransId="{A342BF28-CC65-4104-847F-4C0A5BEE3F97}" sibTransId="{803B8112-0DFA-46EE-8C0E-5D891B0E0C2C}"/>
    <dgm:cxn modelId="{A160D179-F741-40CF-B52F-77D39FE91294}" type="presOf" srcId="{FD486E16-4FCC-4CAF-8DBD-E55208BB513A}" destId="{0748E111-366E-4AAC-B5C6-0D102809CBCE}" srcOrd="1" destOrd="0" presId="urn:microsoft.com/office/officeart/2005/8/layout/list1"/>
    <dgm:cxn modelId="{E132B57B-EC42-403E-8A73-B2502DA76F14}" type="presOf" srcId="{30482872-1BBA-4A32-8998-E24C52A2E270}" destId="{73CC25CC-1F76-4EF6-B43C-8C336DC4B778}" srcOrd="0" destOrd="0" presId="urn:microsoft.com/office/officeart/2005/8/layout/list1"/>
    <dgm:cxn modelId="{31BF2682-EC72-4C66-8FC1-2624DBAB5C50}" type="presOf" srcId="{69163F86-07D3-43BD-91B9-DB088D3BB950}" destId="{23D69484-66DA-4930-A09C-0B55CA4FA269}" srcOrd="1" destOrd="0" presId="urn:microsoft.com/office/officeart/2005/8/layout/list1"/>
    <dgm:cxn modelId="{8FBB169A-FA3E-4D0A-AB78-620E4DF3DC4E}" type="presOf" srcId="{69163F86-07D3-43BD-91B9-DB088D3BB950}" destId="{51B2D0DF-7A5D-44AF-AE1B-3349164D509B}" srcOrd="0" destOrd="0" presId="urn:microsoft.com/office/officeart/2005/8/layout/list1"/>
    <dgm:cxn modelId="{F5A7ED9D-E2F7-4E3F-8568-A7B4984F7865}" type="presOf" srcId="{ED8E93D5-8D3A-4092-9078-8FD2ED83DCB6}" destId="{CF0DBB16-A239-4C4F-85F6-362DD762BF9F}" srcOrd="1" destOrd="0" presId="urn:microsoft.com/office/officeart/2005/8/layout/list1"/>
    <dgm:cxn modelId="{543FB6AD-E7A3-49F2-9EC8-8AAB8CF26A0D}" type="presOf" srcId="{30482872-1BBA-4A32-8998-E24C52A2E270}" destId="{F7AC43D7-CA38-4489-AC4A-BA78C164F3C3}" srcOrd="1" destOrd="0" presId="urn:microsoft.com/office/officeart/2005/8/layout/list1"/>
    <dgm:cxn modelId="{50771DB7-B195-4F15-B0D6-1DD7EB455332}" srcId="{02385CAF-6DF6-4A59-A36B-3C7DEC2404C5}" destId="{ED8E93D5-8D3A-4092-9078-8FD2ED83DCB6}" srcOrd="4" destOrd="0" parTransId="{DCEAF0E9-74F1-47AE-AA48-1AC26DCCF115}" sibTransId="{DCD98499-050A-406E-AFA3-3AB083ED9413}"/>
    <dgm:cxn modelId="{250AD1FA-8CCF-49D3-BA87-3ABA548CEC24}" srcId="{02385CAF-6DF6-4A59-A36B-3C7DEC2404C5}" destId="{FD486E16-4FCC-4CAF-8DBD-E55208BB513A}" srcOrd="0" destOrd="0" parTransId="{22E61079-633F-445D-9EC6-119FFD322E26}" sibTransId="{5B9CD01B-83B2-47C1-A636-FF4D50E3A9EB}"/>
    <dgm:cxn modelId="{4DAE00FF-82B2-4605-8AEF-C7B660F25359}" type="presOf" srcId="{FD486E16-4FCC-4CAF-8DBD-E55208BB513A}" destId="{E904C558-6392-4602-B9D1-C718A676D3D1}" srcOrd="0" destOrd="0" presId="urn:microsoft.com/office/officeart/2005/8/layout/list1"/>
    <dgm:cxn modelId="{70459CF2-6EBC-4659-AA5D-38D3FDC9499A}" type="presParOf" srcId="{B75BA819-B5AA-46B6-A179-887780C0D243}" destId="{57ACA6E9-7851-4675-B9D9-8C1B7265CAD2}" srcOrd="0" destOrd="0" presId="urn:microsoft.com/office/officeart/2005/8/layout/list1"/>
    <dgm:cxn modelId="{238D1B03-B54B-445F-910F-6B0D618610A9}" type="presParOf" srcId="{57ACA6E9-7851-4675-B9D9-8C1B7265CAD2}" destId="{E904C558-6392-4602-B9D1-C718A676D3D1}" srcOrd="0" destOrd="0" presId="urn:microsoft.com/office/officeart/2005/8/layout/list1"/>
    <dgm:cxn modelId="{1A4A4711-0296-4F16-A620-7FA15E66C90E}" type="presParOf" srcId="{57ACA6E9-7851-4675-B9D9-8C1B7265CAD2}" destId="{0748E111-366E-4AAC-B5C6-0D102809CBCE}" srcOrd="1" destOrd="0" presId="urn:microsoft.com/office/officeart/2005/8/layout/list1"/>
    <dgm:cxn modelId="{054EBF96-01B2-4F53-8AF3-261CE6C8825D}" type="presParOf" srcId="{B75BA819-B5AA-46B6-A179-887780C0D243}" destId="{6F47E43D-840E-4566-9579-35B8DF8FF85E}" srcOrd="1" destOrd="0" presId="urn:microsoft.com/office/officeart/2005/8/layout/list1"/>
    <dgm:cxn modelId="{351B0B10-F44A-4DD2-BE20-8965F44541FB}" type="presParOf" srcId="{B75BA819-B5AA-46B6-A179-887780C0D243}" destId="{E4967B69-75E0-4D05-A0C0-03CB8F25B010}" srcOrd="2" destOrd="0" presId="urn:microsoft.com/office/officeart/2005/8/layout/list1"/>
    <dgm:cxn modelId="{73C9F72B-53D8-44B8-80CA-F8B825BEB804}" type="presParOf" srcId="{B75BA819-B5AA-46B6-A179-887780C0D243}" destId="{C00F0B24-0BA2-4675-8BAA-1BA7D7266D63}" srcOrd="3" destOrd="0" presId="urn:microsoft.com/office/officeart/2005/8/layout/list1"/>
    <dgm:cxn modelId="{9BEC2552-BE30-43F4-8A87-50FA7D8C4F17}" type="presParOf" srcId="{B75BA819-B5AA-46B6-A179-887780C0D243}" destId="{0532AC7A-0B79-488D-970D-47A0D74A3535}" srcOrd="4" destOrd="0" presId="urn:microsoft.com/office/officeart/2005/8/layout/list1"/>
    <dgm:cxn modelId="{85FD582A-4FE5-4E36-BECF-057F4655C5DE}" type="presParOf" srcId="{0532AC7A-0B79-488D-970D-47A0D74A3535}" destId="{2074A09C-14DE-4901-A89F-677A764A07FC}" srcOrd="0" destOrd="0" presId="urn:microsoft.com/office/officeart/2005/8/layout/list1"/>
    <dgm:cxn modelId="{D34FCBF7-590D-4117-862F-1D34BA289756}" type="presParOf" srcId="{0532AC7A-0B79-488D-970D-47A0D74A3535}" destId="{68AE3C3C-C035-4364-8943-9535C32A0618}" srcOrd="1" destOrd="0" presId="urn:microsoft.com/office/officeart/2005/8/layout/list1"/>
    <dgm:cxn modelId="{B0DD71C7-7000-49BB-81EF-532946BBC59E}" type="presParOf" srcId="{B75BA819-B5AA-46B6-A179-887780C0D243}" destId="{9D344E9A-1C10-4413-82EB-CCDDA610E179}" srcOrd="5" destOrd="0" presId="urn:microsoft.com/office/officeart/2005/8/layout/list1"/>
    <dgm:cxn modelId="{2CC621F7-FE7E-4544-ADDB-46A46BF38901}" type="presParOf" srcId="{B75BA819-B5AA-46B6-A179-887780C0D243}" destId="{BD185A14-8355-4C9E-BAD7-2D261E109F22}" srcOrd="6" destOrd="0" presId="urn:microsoft.com/office/officeart/2005/8/layout/list1"/>
    <dgm:cxn modelId="{40DFFCB6-8876-4547-B42F-C40771D69F17}" type="presParOf" srcId="{B75BA819-B5AA-46B6-A179-887780C0D243}" destId="{A947A839-0411-4052-B0D4-FFCDE115AAAD}" srcOrd="7" destOrd="0" presId="urn:microsoft.com/office/officeart/2005/8/layout/list1"/>
    <dgm:cxn modelId="{2594150F-23F4-468A-80B1-450839CD16D7}" type="presParOf" srcId="{B75BA819-B5AA-46B6-A179-887780C0D243}" destId="{848D26B6-298C-4846-A790-511EF35CEA61}" srcOrd="8" destOrd="0" presId="urn:microsoft.com/office/officeart/2005/8/layout/list1"/>
    <dgm:cxn modelId="{F1DEBE6D-7EFB-4F4D-83C4-BD5F8182DCA6}" type="presParOf" srcId="{848D26B6-298C-4846-A790-511EF35CEA61}" destId="{73CC25CC-1F76-4EF6-B43C-8C336DC4B778}" srcOrd="0" destOrd="0" presId="urn:microsoft.com/office/officeart/2005/8/layout/list1"/>
    <dgm:cxn modelId="{136AB429-BE6F-48CA-B5BF-0EC07F984853}" type="presParOf" srcId="{848D26B6-298C-4846-A790-511EF35CEA61}" destId="{F7AC43D7-CA38-4489-AC4A-BA78C164F3C3}" srcOrd="1" destOrd="0" presId="urn:microsoft.com/office/officeart/2005/8/layout/list1"/>
    <dgm:cxn modelId="{A7DEC0C6-6399-4C4D-B66F-FA67E860D275}" type="presParOf" srcId="{B75BA819-B5AA-46B6-A179-887780C0D243}" destId="{69728116-1200-4E3E-BED1-004D45B6E117}" srcOrd="9" destOrd="0" presId="urn:microsoft.com/office/officeart/2005/8/layout/list1"/>
    <dgm:cxn modelId="{DE0CD4A7-418F-4386-B447-A11F627D13C2}" type="presParOf" srcId="{B75BA819-B5AA-46B6-A179-887780C0D243}" destId="{BB51D2AF-C56B-4E06-BB65-5A441B4C71EB}" srcOrd="10" destOrd="0" presId="urn:microsoft.com/office/officeart/2005/8/layout/list1"/>
    <dgm:cxn modelId="{2F5544EE-E693-43D9-97DF-93FD91385474}" type="presParOf" srcId="{B75BA819-B5AA-46B6-A179-887780C0D243}" destId="{18ECC679-ADDF-40F2-8D91-C4F4288DB578}" srcOrd="11" destOrd="0" presId="urn:microsoft.com/office/officeart/2005/8/layout/list1"/>
    <dgm:cxn modelId="{CECA6B5F-9771-4A4D-A5F5-51BB828E1D13}" type="presParOf" srcId="{B75BA819-B5AA-46B6-A179-887780C0D243}" destId="{CF328363-47C4-44BC-A75D-B112D48A6AD2}" srcOrd="12" destOrd="0" presId="urn:microsoft.com/office/officeart/2005/8/layout/list1"/>
    <dgm:cxn modelId="{C0960780-7371-4E65-A8EA-117482581E36}" type="presParOf" srcId="{CF328363-47C4-44BC-A75D-B112D48A6AD2}" destId="{51B2D0DF-7A5D-44AF-AE1B-3349164D509B}" srcOrd="0" destOrd="0" presId="urn:microsoft.com/office/officeart/2005/8/layout/list1"/>
    <dgm:cxn modelId="{658AA348-A32E-4E8A-B125-A2002C4A5BD4}" type="presParOf" srcId="{CF328363-47C4-44BC-A75D-B112D48A6AD2}" destId="{23D69484-66DA-4930-A09C-0B55CA4FA269}" srcOrd="1" destOrd="0" presId="urn:microsoft.com/office/officeart/2005/8/layout/list1"/>
    <dgm:cxn modelId="{872B1C1C-7279-4FC1-8D90-E8B7D1F1A5A2}" type="presParOf" srcId="{B75BA819-B5AA-46B6-A179-887780C0D243}" destId="{684EA349-D2CE-43F0-8AE7-EBDFB942D11E}" srcOrd="13" destOrd="0" presId="urn:microsoft.com/office/officeart/2005/8/layout/list1"/>
    <dgm:cxn modelId="{69050F05-A7A6-4762-BD1C-FA44BCFB0577}" type="presParOf" srcId="{B75BA819-B5AA-46B6-A179-887780C0D243}" destId="{13D8BA08-A627-4A9C-BDB3-688E3E5436E8}" srcOrd="14" destOrd="0" presId="urn:microsoft.com/office/officeart/2005/8/layout/list1"/>
    <dgm:cxn modelId="{9994A5CA-8B85-4161-8430-3013AFF0E279}" type="presParOf" srcId="{B75BA819-B5AA-46B6-A179-887780C0D243}" destId="{1E73DD45-3EA5-4248-B32C-70C5FDFCFF51}" srcOrd="15" destOrd="0" presId="urn:microsoft.com/office/officeart/2005/8/layout/list1"/>
    <dgm:cxn modelId="{889DE3E5-1C7B-4188-9868-0835A9011135}" type="presParOf" srcId="{B75BA819-B5AA-46B6-A179-887780C0D243}" destId="{F7DD5D37-1F4B-45B8-976C-252D2327E822}" srcOrd="16" destOrd="0" presId="urn:microsoft.com/office/officeart/2005/8/layout/list1"/>
    <dgm:cxn modelId="{702DBB08-0660-4FDC-9BE9-A9CC69CBF980}" type="presParOf" srcId="{F7DD5D37-1F4B-45B8-976C-252D2327E822}" destId="{D67C355E-41AD-4709-A8AA-9897A5FE5143}" srcOrd="0" destOrd="0" presId="urn:microsoft.com/office/officeart/2005/8/layout/list1"/>
    <dgm:cxn modelId="{AC73E45B-91BC-46E6-BE9E-9A593A7F49F7}" type="presParOf" srcId="{F7DD5D37-1F4B-45B8-976C-252D2327E822}" destId="{CF0DBB16-A239-4C4F-85F6-362DD762BF9F}" srcOrd="1" destOrd="0" presId="urn:microsoft.com/office/officeart/2005/8/layout/list1"/>
    <dgm:cxn modelId="{7855A0C9-1316-436D-95A7-38BBFFDD669A}" type="presParOf" srcId="{B75BA819-B5AA-46B6-A179-887780C0D243}" destId="{978EF880-7AA0-4774-A916-8AEBA2A2B5E2}" srcOrd="17" destOrd="0" presId="urn:microsoft.com/office/officeart/2005/8/layout/list1"/>
    <dgm:cxn modelId="{29C9DAAA-F22D-4122-8A20-B600A9FB59F2}" type="presParOf" srcId="{B75BA819-B5AA-46B6-A179-887780C0D243}" destId="{FADF3566-7E77-4911-892C-48A1DEB97E74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67B69-75E0-4D05-A0C0-03CB8F25B010}">
      <dsp:nvSpPr>
        <dsp:cNvPr id="0" name=""/>
        <dsp:cNvSpPr/>
      </dsp:nvSpPr>
      <dsp:spPr>
        <a:xfrm>
          <a:off x="0" y="214269"/>
          <a:ext cx="7368067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48E111-366E-4AAC-B5C6-0D102809CBCE}">
      <dsp:nvSpPr>
        <dsp:cNvPr id="0" name=""/>
        <dsp:cNvSpPr/>
      </dsp:nvSpPr>
      <dsp:spPr>
        <a:xfrm>
          <a:off x="368403" y="7629"/>
          <a:ext cx="5157646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947" tIns="0" rIns="19494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Observes game dynamic to inform questioning</a:t>
          </a:r>
        </a:p>
      </dsp:txBody>
      <dsp:txXfrm>
        <a:off x="388578" y="27804"/>
        <a:ext cx="5117296" cy="372930"/>
      </dsp:txXfrm>
    </dsp:sp>
    <dsp:sp modelId="{BD185A14-8355-4C9E-BAD7-2D261E109F22}">
      <dsp:nvSpPr>
        <dsp:cNvPr id="0" name=""/>
        <dsp:cNvSpPr/>
      </dsp:nvSpPr>
      <dsp:spPr>
        <a:xfrm>
          <a:off x="0" y="849309"/>
          <a:ext cx="7368067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AE3C3C-C035-4364-8943-9535C32A0618}">
      <dsp:nvSpPr>
        <dsp:cNvPr id="0" name=""/>
        <dsp:cNvSpPr/>
      </dsp:nvSpPr>
      <dsp:spPr>
        <a:xfrm>
          <a:off x="368403" y="642669"/>
          <a:ext cx="5157646" cy="413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947" tIns="0" rIns="19494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Co-creator and designer – deliver with and not to</a:t>
          </a:r>
        </a:p>
      </dsp:txBody>
      <dsp:txXfrm>
        <a:off x="388578" y="662844"/>
        <a:ext cx="5117296" cy="372930"/>
      </dsp:txXfrm>
    </dsp:sp>
    <dsp:sp modelId="{BB51D2AF-C56B-4E06-BB65-5A441B4C71EB}">
      <dsp:nvSpPr>
        <dsp:cNvPr id="0" name=""/>
        <dsp:cNvSpPr/>
      </dsp:nvSpPr>
      <dsp:spPr>
        <a:xfrm>
          <a:off x="0" y="1484349"/>
          <a:ext cx="7368067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AC43D7-CA38-4489-AC4A-BA78C164F3C3}">
      <dsp:nvSpPr>
        <dsp:cNvPr id="0" name=""/>
        <dsp:cNvSpPr/>
      </dsp:nvSpPr>
      <dsp:spPr>
        <a:xfrm>
          <a:off x="368403" y="1277709"/>
          <a:ext cx="5157646" cy="4132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947" tIns="0" rIns="19494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Values what kids want</a:t>
          </a:r>
        </a:p>
      </dsp:txBody>
      <dsp:txXfrm>
        <a:off x="388578" y="1297884"/>
        <a:ext cx="5117296" cy="372930"/>
      </dsp:txXfrm>
    </dsp:sp>
    <dsp:sp modelId="{13D8BA08-A627-4A9C-BDB3-688E3E5436E8}">
      <dsp:nvSpPr>
        <dsp:cNvPr id="0" name=""/>
        <dsp:cNvSpPr/>
      </dsp:nvSpPr>
      <dsp:spPr>
        <a:xfrm>
          <a:off x="0" y="2119389"/>
          <a:ext cx="7368067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D69484-66DA-4930-A09C-0B55CA4FA269}">
      <dsp:nvSpPr>
        <dsp:cNvPr id="0" name=""/>
        <dsp:cNvSpPr/>
      </dsp:nvSpPr>
      <dsp:spPr>
        <a:xfrm>
          <a:off x="368403" y="1912749"/>
          <a:ext cx="5157646" cy="413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947" tIns="0" rIns="19494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Flexible and adaptive</a:t>
          </a:r>
        </a:p>
      </dsp:txBody>
      <dsp:txXfrm>
        <a:off x="388578" y="1932924"/>
        <a:ext cx="5117296" cy="372930"/>
      </dsp:txXfrm>
    </dsp:sp>
    <dsp:sp modelId="{FADF3566-7E77-4911-892C-48A1DEB97E74}">
      <dsp:nvSpPr>
        <dsp:cNvPr id="0" name=""/>
        <dsp:cNvSpPr/>
      </dsp:nvSpPr>
      <dsp:spPr>
        <a:xfrm>
          <a:off x="0" y="2754429"/>
          <a:ext cx="7368067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0DBB16-A239-4C4F-85F6-362DD762BF9F}">
      <dsp:nvSpPr>
        <dsp:cNvPr id="0" name=""/>
        <dsp:cNvSpPr/>
      </dsp:nvSpPr>
      <dsp:spPr>
        <a:xfrm>
          <a:off x="368403" y="2547789"/>
          <a:ext cx="5157646" cy="4132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947" tIns="0" rIns="19494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Facilitative not directive</a:t>
          </a:r>
        </a:p>
      </dsp:txBody>
      <dsp:txXfrm>
        <a:off x="388578" y="2567964"/>
        <a:ext cx="5117296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50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70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C633830-2244-49AE-BC4A-47F415C177C6}" type="datetimeFigureOut">
              <a:rPr lang="en-US" dirty="0"/>
              <a:pPr/>
              <a:t>9/21/2020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2AC27A5A-7290-4DE1-BA94-4BE8A8E57DCF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983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9/21/2020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953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fld id="{3C633830-2244-49AE-BC4A-47F415C177C6}" type="datetimeFigureOut">
              <a:rPr lang="en-US" dirty="0"/>
              <a:t>9/21/2020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498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9/21/2020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881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C633830-2244-49AE-BC4A-47F415C177C6}" type="datetimeFigureOut">
              <a:rPr lang="en-US" dirty="0"/>
              <a:pPr/>
              <a:t>9/21/2020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AC27A5A-7290-4DE1-BA94-4BE8A8E57DCF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285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9/21/2020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889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9/21/2020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64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9/21/2020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491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9/21/2020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882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9/21/2020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23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9/21/2020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85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3C633830-2244-49AE-BC4A-47F415C177C6}" type="datetimeFigureOut">
              <a:rPr lang="en-US" dirty="0"/>
              <a:pPr/>
              <a:t>9/21/2020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2AC27A5A-7290-4DE1-BA94-4BE8A8E57DCF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69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JHV0XatgYw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iWzJK4Rom8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Gu-kCO6L5g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CB3501C-0BF6-4941-B958-27196AD9A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28156" y="1012723"/>
            <a:ext cx="4218038" cy="4399535"/>
          </a:xfrm>
        </p:spPr>
        <p:txBody>
          <a:bodyPr>
            <a:normAutofit/>
          </a:bodyPr>
          <a:lstStyle/>
          <a:p>
            <a:pPr algn="ctr"/>
            <a:br>
              <a:rPr lang="en-US" sz="2400" dirty="0">
                <a:solidFill>
                  <a:schemeClr val="bg2"/>
                </a:solidFill>
              </a:rPr>
            </a:br>
            <a:br>
              <a:rPr lang="en-US" sz="2400" dirty="0">
                <a:solidFill>
                  <a:schemeClr val="bg2"/>
                </a:solidFill>
              </a:rPr>
            </a:br>
            <a:br>
              <a:rPr lang="en-US" sz="2400" dirty="0">
                <a:solidFill>
                  <a:schemeClr val="bg2"/>
                </a:solidFill>
              </a:rPr>
            </a:br>
            <a:r>
              <a:rPr lang="en-US" sz="2400" dirty="0">
                <a:solidFill>
                  <a:schemeClr val="bg2"/>
                </a:solidFill>
              </a:rPr>
              <a:t>The </a:t>
            </a:r>
            <a:br>
              <a:rPr lang="en-US" sz="2400" dirty="0">
                <a:solidFill>
                  <a:schemeClr val="bg2"/>
                </a:solidFill>
              </a:rPr>
            </a:br>
            <a:br>
              <a:rPr lang="en-US" sz="2400" dirty="0">
                <a:solidFill>
                  <a:schemeClr val="bg2"/>
                </a:solidFill>
              </a:rPr>
            </a:br>
            <a:r>
              <a:rPr lang="en-US" sz="2400" dirty="0">
                <a:solidFill>
                  <a:schemeClr val="bg2"/>
                </a:solidFill>
              </a:rPr>
              <a:t>constraints led</a:t>
            </a:r>
            <a:br>
              <a:rPr lang="en-US" sz="2400" dirty="0">
                <a:solidFill>
                  <a:schemeClr val="bg2"/>
                </a:solidFill>
              </a:rPr>
            </a:br>
            <a:br>
              <a:rPr lang="en-US" sz="2400" dirty="0">
                <a:solidFill>
                  <a:schemeClr val="bg2"/>
                </a:solidFill>
              </a:rPr>
            </a:br>
            <a:r>
              <a:rPr lang="en-US" sz="2400" dirty="0">
                <a:solidFill>
                  <a:schemeClr val="bg2"/>
                </a:solidFill>
              </a:rPr>
              <a:t>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8188390" y="5537925"/>
            <a:ext cx="3350017" cy="70635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August 2020</a:t>
            </a: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42485B-30FD-4C7E-978A-3962892E3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57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3E6347-0C1B-4131-8BB1-F198DEFDF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6">
            <a:extLst>
              <a:ext uri="{FF2B5EF4-FFF2-40B4-BE49-F238E27FC236}">
                <a16:creationId xmlns:a16="http://schemas.microsoft.com/office/drawing/2014/main" id="{97E55B52-5304-40DB-BE2D-8EEB104CA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Picture 5" descr="A person with collar shirt&#10;&#10;Description automatically generated">
            <a:extLst>
              <a:ext uri="{FF2B5EF4-FFF2-40B4-BE49-F238E27FC236}">
                <a16:creationId xmlns:a16="http://schemas.microsoft.com/office/drawing/2014/main" id="{C111F32B-A9A2-49CE-AB6B-3DB1993CB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468" y="1598779"/>
            <a:ext cx="3854242" cy="33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54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81BC32-FF58-4898-A6B5-7B3D059B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614406-135F-4875-9C87-53822CB1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434101"/>
            <a:ext cx="7169753" cy="1232750"/>
          </a:xfrm>
        </p:spPr>
        <p:txBody>
          <a:bodyPr anchor="b"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What is the coach’s role?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C21149-7D17-44C2-AFB6-4D931DC55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676579"/>
            <a:ext cx="8129873" cy="602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6">
            <a:extLst>
              <a:ext uri="{FF2B5EF4-FFF2-40B4-BE49-F238E27FC236}">
                <a16:creationId xmlns:a16="http://schemas.microsoft.com/office/drawing/2014/main" id="{C2E5FCF0-567A-448C-A6E3-920BFC702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938535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8A4C3F-51BD-4B3D-9AFA-DF027BD759B9}"/>
              </a:ext>
            </a:extLst>
          </p:cNvPr>
          <p:cNvSpPr txBox="1"/>
          <p:nvPr/>
        </p:nvSpPr>
        <p:spPr>
          <a:xfrm>
            <a:off x="256294" y="2468880"/>
            <a:ext cx="1125727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0" i="1" dirty="0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“The gardener cannot actually “grow” tomatoes, squash, or beans – she can only foster an environment in which the plants do so.”</a:t>
            </a:r>
            <a:endParaRPr lang="en-GB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6FE0017-0F5C-438A-B92C-E90ECD4D15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1247213"/>
              </p:ext>
            </p:extLst>
          </p:nvPr>
        </p:nvGraphicFramePr>
        <p:xfrm>
          <a:off x="477519" y="3224981"/>
          <a:ext cx="7368067" cy="3114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39F49BD4-3507-435F-8BC2-109EB0AC40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3107" y="3468520"/>
            <a:ext cx="3391373" cy="29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03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81BC32-FF58-4898-A6B5-7B3D059B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614406-135F-4875-9C87-53822CB1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434101"/>
            <a:ext cx="7269480" cy="1232750"/>
          </a:xfrm>
        </p:spPr>
        <p:txBody>
          <a:bodyPr anchor="b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How does this look in practice?</a:t>
            </a:r>
            <a:endParaRPr lang="en-US" sz="50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C21149-7D17-44C2-AFB6-4D931DC55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676579"/>
            <a:ext cx="8129873" cy="602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6">
            <a:extLst>
              <a:ext uri="{FF2B5EF4-FFF2-40B4-BE49-F238E27FC236}">
                <a16:creationId xmlns:a16="http://schemas.microsoft.com/office/drawing/2014/main" id="{C2E5FCF0-567A-448C-A6E3-920BFC702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938535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A09A46-86D2-4115-8404-07281AB9E2DC}"/>
              </a:ext>
            </a:extLst>
          </p:cNvPr>
          <p:cNvSpPr txBox="1"/>
          <p:nvPr/>
        </p:nvSpPr>
        <p:spPr>
          <a:xfrm>
            <a:off x="235975" y="2438400"/>
            <a:ext cx="1035336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A checklist!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2063BF-82F4-4B68-9D35-9A857A9E4A00}"/>
              </a:ext>
            </a:extLst>
          </p:cNvPr>
          <p:cNvSpPr txBox="1"/>
          <p:nvPr/>
        </p:nvSpPr>
        <p:spPr>
          <a:xfrm>
            <a:off x="384198" y="2960133"/>
            <a:ext cx="75982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There are four basic things to consider in CLA design (Renshaw et al):</a:t>
            </a:r>
          </a:p>
          <a:p>
            <a:endParaRPr lang="en-GB" dirty="0"/>
          </a:p>
          <a:p>
            <a:pPr marL="400050" indent="-400050">
              <a:buFont typeface="+mj-lt"/>
              <a:buAutoNum type="arabicPeriod"/>
            </a:pPr>
            <a:r>
              <a:rPr lang="en-GB" dirty="0"/>
              <a:t>session intention (remember to make it age appropriate);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the constraints to be imposed and the affordances they might create;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representative learning design (is it game realistic?); and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repetition without repetition</a:t>
            </a:r>
            <a:r>
              <a:rPr lang="en-GB" b="1" dirty="0"/>
              <a:t> </a:t>
            </a:r>
            <a:r>
              <a:rPr lang="en-GB" dirty="0"/>
              <a:t>(the idea you can practice something like dribbling in a variable way). </a:t>
            </a:r>
          </a:p>
          <a:p>
            <a:endParaRPr lang="en-GB" dirty="0"/>
          </a:p>
          <a:p>
            <a:r>
              <a:rPr lang="en-GB" dirty="0"/>
              <a:t>There are trade-offs. We can over-constrain. For example, the more repetition we create, the more game realism we might lose. Kids in unopposed zones, boxes, two touch only etc.</a:t>
            </a:r>
          </a:p>
        </p:txBody>
      </p:sp>
      <p:pic>
        <p:nvPicPr>
          <p:cNvPr id="4" name="Picture 3" descr="A picture containing circuit&#10;&#10;Description automatically generated">
            <a:extLst>
              <a:ext uri="{FF2B5EF4-FFF2-40B4-BE49-F238E27FC236}">
                <a16:creationId xmlns:a16="http://schemas.microsoft.com/office/drawing/2014/main" id="{5E430A3E-4972-4DCA-B0CA-125DD58B4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987" y="2960133"/>
            <a:ext cx="1801023" cy="2575428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D60942A-5D4C-4EA6-8B51-4AC26EDAB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009" y="3391773"/>
            <a:ext cx="1953639" cy="183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3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B6813-C95F-4459-BACB-30012D31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559678"/>
            <a:ext cx="10949356" cy="4952492"/>
          </a:xfrm>
        </p:spPr>
        <p:txBody>
          <a:bodyPr>
            <a:normAutofit/>
          </a:bodyPr>
          <a:lstStyle/>
          <a:p>
            <a:pPr algn="l"/>
            <a:r>
              <a:rPr lang="en-GB" sz="4000" b="1" dirty="0">
                <a:solidFill>
                  <a:schemeClr val="tx1"/>
                </a:solidFill>
              </a:rPr>
              <a:t>Confused? Don’t worry, start simple…….!</a:t>
            </a:r>
            <a:br>
              <a:rPr lang="en-GB" b="1" dirty="0">
                <a:solidFill>
                  <a:schemeClr val="tx1"/>
                </a:solidFill>
              </a:rPr>
            </a:br>
            <a:endParaRPr lang="en-GB" sz="2000" i="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A9FD22-F6F9-42F0-A6EA-C68909324C3F}"/>
              </a:ext>
            </a:extLst>
          </p:cNvPr>
          <p:cNvSpPr txBox="1"/>
          <p:nvPr/>
        </p:nvSpPr>
        <p:spPr>
          <a:xfrm>
            <a:off x="480645" y="1345830"/>
            <a:ext cx="572351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AIK have worked out these simple principles to build from. </a:t>
            </a:r>
          </a:p>
          <a:p>
            <a:endParaRPr lang="en-GB" dirty="0"/>
          </a:p>
          <a:p>
            <a:r>
              <a:rPr lang="en-GB" dirty="0"/>
              <a:t>Remember: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FUN!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SIMPLICITY</a:t>
            </a:r>
            <a:r>
              <a:rPr lang="en-GB" dirty="0"/>
              <a:t> is key. The </a:t>
            </a:r>
            <a:r>
              <a:rPr lang="en-GB" b="1" dirty="0"/>
              <a:t>COMPLEXITY</a:t>
            </a:r>
            <a:r>
              <a:rPr lang="en-GB" dirty="0"/>
              <a:t> should lie in the playing of the game.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Allow players to solve problems autonomously.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Coaches should </a:t>
            </a:r>
            <a:r>
              <a:rPr lang="en-GB" sz="2000" b="1" dirty="0"/>
              <a:t>OBSERVE, OBSERVE AND OBSERVE SOME MORE!!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Practice open questioning to draw attention to relevant </a:t>
            </a:r>
            <a:r>
              <a:rPr lang="en-GB" b="1" dirty="0"/>
              <a:t>affordances</a:t>
            </a:r>
            <a:r>
              <a:rPr lang="en-GB" dirty="0"/>
              <a:t> in the game. Questioning should not be disguised direction!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Content Placeholder 7" descr="A picture containing device&#10;&#10;Description automatically generated">
            <a:extLst>
              <a:ext uri="{FF2B5EF4-FFF2-40B4-BE49-F238E27FC236}">
                <a16:creationId xmlns:a16="http://schemas.microsoft.com/office/drawing/2014/main" id="{C7C550A4-4384-4CB8-B718-2F6590C35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859280"/>
            <a:ext cx="5811061" cy="3990039"/>
          </a:xfrm>
        </p:spPr>
      </p:pic>
    </p:spTree>
    <p:extLst>
      <p:ext uri="{BB962C8B-B14F-4D97-AF65-F5344CB8AC3E}">
        <p14:creationId xmlns:p14="http://schemas.microsoft.com/office/powerpoint/2010/main" val="4039245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80p">
            <a:hlinkClick r:id="" action="ppaction://media"/>
            <a:extLst>
              <a:ext uri="{FF2B5EF4-FFF2-40B4-BE49-F238E27FC236}">
                <a16:creationId xmlns:a16="http://schemas.microsoft.com/office/drawing/2014/main" id="{FBA41540-35C0-40D7-B279-99C66F18A3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7344" y="1403865"/>
            <a:ext cx="7200478" cy="40502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3A7412-3A74-4B29-9CAE-D9C0F6524171}"/>
              </a:ext>
            </a:extLst>
          </p:cNvPr>
          <p:cNvSpPr txBox="1"/>
          <p:nvPr/>
        </p:nvSpPr>
        <p:spPr>
          <a:xfrm>
            <a:off x="1641231" y="492369"/>
            <a:ext cx="5381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From the ball court to the performance environment</a:t>
            </a:r>
          </a:p>
        </p:txBody>
      </p:sp>
    </p:spTree>
    <p:extLst>
      <p:ext uri="{BB962C8B-B14F-4D97-AF65-F5344CB8AC3E}">
        <p14:creationId xmlns:p14="http://schemas.microsoft.com/office/powerpoint/2010/main" val="300132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0347B0C4-6691-4EB9-83CB-B9C6807B4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889" y="1248697"/>
            <a:ext cx="7316221" cy="48667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C0E8F3-13F3-4434-B215-2CAD5340173B}"/>
              </a:ext>
            </a:extLst>
          </p:cNvPr>
          <p:cNvSpPr txBox="1"/>
          <p:nvPr/>
        </p:nvSpPr>
        <p:spPr>
          <a:xfrm>
            <a:off x="1651819" y="403123"/>
            <a:ext cx="240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And remember……….!</a:t>
            </a:r>
          </a:p>
        </p:txBody>
      </p:sp>
    </p:spTree>
    <p:extLst>
      <p:ext uri="{BB962C8B-B14F-4D97-AF65-F5344CB8AC3E}">
        <p14:creationId xmlns:p14="http://schemas.microsoft.com/office/powerpoint/2010/main" val="3121238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81BC32-FF58-4898-A6B5-7B3D059B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614406-135F-4875-9C87-53822CB1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434101"/>
            <a:ext cx="7169753" cy="1232750"/>
          </a:xfrm>
        </p:spPr>
        <p:txBody>
          <a:bodyPr anchor="b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 traditional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coach-</a:t>
            </a:r>
            <a:r>
              <a:rPr lang="en-US" dirty="0" err="1">
                <a:solidFill>
                  <a:schemeClr val="bg1"/>
                </a:solidFill>
              </a:rPr>
              <a:t>centred</a:t>
            </a:r>
            <a:r>
              <a:rPr lang="en-US" dirty="0">
                <a:solidFill>
                  <a:schemeClr val="bg1"/>
                </a:solidFill>
              </a:rPr>
              <a:t> model</a:t>
            </a:r>
            <a:endParaRPr lang="en-US" sz="50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C21149-7D17-44C2-AFB6-4D931DC55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676579"/>
            <a:ext cx="8129873" cy="602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6">
            <a:extLst>
              <a:ext uri="{FF2B5EF4-FFF2-40B4-BE49-F238E27FC236}">
                <a16:creationId xmlns:a16="http://schemas.microsoft.com/office/drawing/2014/main" id="{C2E5FCF0-567A-448C-A6E3-920BFC702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938535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A09A46-86D2-4115-8404-07281AB9E2DC}"/>
              </a:ext>
            </a:extLst>
          </p:cNvPr>
          <p:cNvSpPr txBox="1"/>
          <p:nvPr/>
        </p:nvSpPr>
        <p:spPr>
          <a:xfrm>
            <a:off x="235975" y="2438400"/>
            <a:ext cx="1035336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All knowledge rests with the coach.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933785-4488-4D14-AE34-942674B62729}"/>
              </a:ext>
            </a:extLst>
          </p:cNvPr>
          <p:cNvSpPr txBox="1"/>
          <p:nvPr/>
        </p:nvSpPr>
        <p:spPr>
          <a:xfrm>
            <a:off x="481781" y="3057832"/>
            <a:ext cx="64465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Coach knowledge is imparted to the player.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There is a right and wrong way which must be explicitly taught.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Coach is the solution provider.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Skills may be taught in isolation (drills).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Skills can be acquired by verbal direction.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Teaching is learning.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7AE240-C1CE-4701-BB33-3C30F1C704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72016" y="4451085"/>
            <a:ext cx="1858728" cy="1205532"/>
          </a:xfrm>
          <a:prstGeom prst="rect">
            <a:avLst/>
          </a:prstGeom>
        </p:spPr>
      </p:pic>
      <p:pic>
        <p:nvPicPr>
          <p:cNvPr id="17" name="Picture 16" descr="A picture containing soccer, grass, child, field&#10;&#10;Description automatically generated">
            <a:extLst>
              <a:ext uri="{FF2B5EF4-FFF2-40B4-BE49-F238E27FC236}">
                <a16:creationId xmlns:a16="http://schemas.microsoft.com/office/drawing/2014/main" id="{87E63097-5C3A-440E-88BE-792CCF617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857" y="4931688"/>
            <a:ext cx="2541110" cy="1626848"/>
          </a:xfrm>
          <a:prstGeom prst="rect">
            <a:avLst/>
          </a:prstGeom>
        </p:spPr>
      </p:pic>
      <p:pic>
        <p:nvPicPr>
          <p:cNvPr id="19" name="Picture 18" descr="A group of people in a field&#10;&#10;Description automatically generated">
            <a:extLst>
              <a:ext uri="{FF2B5EF4-FFF2-40B4-BE49-F238E27FC236}">
                <a16:creationId xmlns:a16="http://schemas.microsoft.com/office/drawing/2014/main" id="{492401D9-A690-42D9-8B6F-AE26995B6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036" y="2998310"/>
            <a:ext cx="2252752" cy="149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3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81BC32-FF58-4898-A6B5-7B3D059B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614406-135F-4875-9C87-53822CB1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434101"/>
            <a:ext cx="7169753" cy="1232750"/>
          </a:xfrm>
        </p:spPr>
        <p:txBody>
          <a:bodyPr anchor="b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 player or child-</a:t>
            </a:r>
            <a:r>
              <a:rPr lang="en-US" dirty="0" err="1">
                <a:solidFill>
                  <a:schemeClr val="bg1"/>
                </a:solidFill>
              </a:rPr>
              <a:t>centred</a:t>
            </a:r>
            <a:r>
              <a:rPr lang="en-US" dirty="0">
                <a:solidFill>
                  <a:schemeClr val="bg1"/>
                </a:solidFill>
              </a:rPr>
              <a:t> model</a:t>
            </a:r>
            <a:endParaRPr lang="en-US" sz="50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C21149-7D17-44C2-AFB6-4D931DC55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676579"/>
            <a:ext cx="8129873" cy="602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6">
            <a:extLst>
              <a:ext uri="{FF2B5EF4-FFF2-40B4-BE49-F238E27FC236}">
                <a16:creationId xmlns:a16="http://schemas.microsoft.com/office/drawing/2014/main" id="{C2E5FCF0-567A-448C-A6E3-920BFC702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938535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A09A46-86D2-4115-8404-07281AB9E2DC}"/>
              </a:ext>
            </a:extLst>
          </p:cNvPr>
          <p:cNvSpPr txBox="1"/>
          <p:nvPr/>
        </p:nvSpPr>
        <p:spPr>
          <a:xfrm>
            <a:off x="235975" y="2438400"/>
            <a:ext cx="1035336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Knowledge of the person is your guide.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933785-4488-4D14-AE34-942674B62729}"/>
              </a:ext>
            </a:extLst>
          </p:cNvPr>
          <p:cNvSpPr txBox="1"/>
          <p:nvPr/>
        </p:nvSpPr>
        <p:spPr>
          <a:xfrm>
            <a:off x="491613" y="2720100"/>
            <a:ext cx="58940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person is at the centre of the experience.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What works is what works for the person.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Decision-making in context is critical.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Coach is the learning environment designer.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Coach is an observer and questioner.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Skills are acquired in context. Learning can be implicit.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4" name="Picture 13" descr="A group of young people playing football on a field&#10;&#10;Description automatically generated">
            <a:extLst>
              <a:ext uri="{FF2B5EF4-FFF2-40B4-BE49-F238E27FC236}">
                <a16:creationId xmlns:a16="http://schemas.microsoft.com/office/drawing/2014/main" id="{3CD192BC-069C-409E-809B-E0084C9B7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040" y="3136443"/>
            <a:ext cx="36068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4" title="What Makes a Good Sport Coach?">
            <a:hlinkClick r:id="" action="ppaction://media"/>
            <a:extLst>
              <a:ext uri="{FF2B5EF4-FFF2-40B4-BE49-F238E27FC236}">
                <a16:creationId xmlns:a16="http://schemas.microsoft.com/office/drawing/2014/main" id="{B5D875F3-3057-4EBA-92BF-D9243A63CF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14361" y="704613"/>
            <a:ext cx="9317433" cy="524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6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81BC32-FF58-4898-A6B5-7B3D059B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614406-135F-4875-9C87-53822CB1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434101"/>
            <a:ext cx="7269480" cy="1232750"/>
          </a:xfrm>
        </p:spPr>
        <p:txBody>
          <a:bodyPr anchor="b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Constraints led approach</a:t>
            </a:r>
            <a:endParaRPr lang="en-US" sz="50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C21149-7D17-44C2-AFB6-4D931DC55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676579"/>
            <a:ext cx="8129873" cy="602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6">
            <a:extLst>
              <a:ext uri="{FF2B5EF4-FFF2-40B4-BE49-F238E27FC236}">
                <a16:creationId xmlns:a16="http://schemas.microsoft.com/office/drawing/2014/main" id="{C2E5FCF0-567A-448C-A6E3-920BFC702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938535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A09A46-86D2-4115-8404-07281AB9E2DC}"/>
              </a:ext>
            </a:extLst>
          </p:cNvPr>
          <p:cNvSpPr txBox="1"/>
          <p:nvPr/>
        </p:nvSpPr>
        <p:spPr>
          <a:xfrm>
            <a:off x="235975" y="2438400"/>
            <a:ext cx="1035336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In addition to free play, we use the constraints-led approach (CLA) to design games.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9F9DFD-100F-4D18-BACE-B98E7C924F88}"/>
              </a:ext>
            </a:extLst>
          </p:cNvPr>
          <p:cNvSpPr txBox="1"/>
          <p:nvPr/>
        </p:nvSpPr>
        <p:spPr>
          <a:xfrm>
            <a:off x="321626" y="3136420"/>
            <a:ext cx="78082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CLA is based on a </a:t>
            </a:r>
            <a:r>
              <a:rPr lang="en-GB" b="1" dirty="0"/>
              <a:t>skill acquisition </a:t>
            </a:r>
            <a:r>
              <a:rPr lang="en-GB" dirty="0"/>
              <a:t>theory called </a:t>
            </a:r>
            <a:r>
              <a:rPr lang="en-GB" b="1" dirty="0"/>
              <a:t>ecological dynamics</a:t>
            </a:r>
            <a:r>
              <a:rPr lang="en-GB" dirty="0"/>
              <a:t>. It recognises that learning is non-linear …. it doesn’t go in a straight line.</a:t>
            </a:r>
          </a:p>
          <a:p>
            <a:endParaRPr lang="en-GB" dirty="0"/>
          </a:p>
          <a:p>
            <a:r>
              <a:rPr lang="en-GB" b="0" i="0" dirty="0">
                <a:solidFill>
                  <a:srgbClr val="111111"/>
                </a:solidFill>
                <a:effectLst/>
              </a:rPr>
              <a:t>This can get pretty complex but </a:t>
            </a:r>
            <a:r>
              <a:rPr lang="en-GB" dirty="0">
                <a:solidFill>
                  <a:srgbClr val="111111"/>
                </a:solidFill>
              </a:rPr>
              <a:t>essentially the theory recognises </a:t>
            </a:r>
            <a:r>
              <a:rPr lang="en-GB" b="0" i="0" dirty="0">
                <a:solidFill>
                  <a:srgbClr val="111111"/>
                </a:solidFill>
                <a:effectLst/>
              </a:rPr>
              <a:t>that humans function within the context of their environment. </a:t>
            </a:r>
          </a:p>
          <a:p>
            <a:endParaRPr lang="en-GB" dirty="0">
              <a:solidFill>
                <a:srgbClr val="111111"/>
              </a:solidFill>
            </a:endParaRPr>
          </a:p>
          <a:p>
            <a:r>
              <a:rPr lang="en-GB" b="0" i="0" dirty="0">
                <a:solidFill>
                  <a:srgbClr val="111111"/>
                </a:solidFill>
                <a:effectLst/>
              </a:rPr>
              <a:t>Football is a highly dynamic, complex environment.</a:t>
            </a:r>
          </a:p>
          <a:p>
            <a:endParaRPr lang="en-GB" dirty="0">
              <a:solidFill>
                <a:srgbClr val="111111"/>
              </a:solidFill>
            </a:endParaRPr>
          </a:p>
          <a:p>
            <a:r>
              <a:rPr lang="en-GB" dirty="0"/>
              <a:t>The person-environment interaction is at the core of the learning process. </a:t>
            </a:r>
          </a:p>
          <a:p>
            <a:endParaRPr lang="en-GB" dirty="0"/>
          </a:p>
        </p:txBody>
      </p:sp>
      <p:pic>
        <p:nvPicPr>
          <p:cNvPr id="22" name="Picture 21" descr="A picture containing fruit&#10;&#10;Description automatically generated">
            <a:extLst>
              <a:ext uri="{FF2B5EF4-FFF2-40B4-BE49-F238E27FC236}">
                <a16:creationId xmlns:a16="http://schemas.microsoft.com/office/drawing/2014/main" id="{A2A6EB7B-9243-4E2E-B95D-F8616BC59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115" y="2960134"/>
            <a:ext cx="3881260" cy="315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3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81BC32-FF58-4898-A6B5-7B3D059B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614406-135F-4875-9C87-53822CB1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434101"/>
            <a:ext cx="7269480" cy="1232750"/>
          </a:xfrm>
        </p:spPr>
        <p:txBody>
          <a:bodyPr anchor="b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Perception-action coupling</a:t>
            </a:r>
            <a:endParaRPr lang="en-US" sz="50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C21149-7D17-44C2-AFB6-4D931DC55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676579"/>
            <a:ext cx="8129873" cy="602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6">
            <a:extLst>
              <a:ext uri="{FF2B5EF4-FFF2-40B4-BE49-F238E27FC236}">
                <a16:creationId xmlns:a16="http://schemas.microsoft.com/office/drawing/2014/main" id="{C2E5FCF0-567A-448C-A6E3-920BFC702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938535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A09A46-86D2-4115-8404-07281AB9E2DC}"/>
              </a:ext>
            </a:extLst>
          </p:cNvPr>
          <p:cNvSpPr txBox="1"/>
          <p:nvPr/>
        </p:nvSpPr>
        <p:spPr>
          <a:xfrm>
            <a:off x="235975" y="2438400"/>
            <a:ext cx="1035336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You perceive, you act, you perceive, you act………..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9F9DFD-100F-4D18-BACE-B98E7C924F88}"/>
              </a:ext>
            </a:extLst>
          </p:cNvPr>
          <p:cNvSpPr txBox="1"/>
          <p:nvPr/>
        </p:nvSpPr>
        <p:spPr>
          <a:xfrm>
            <a:off x="528319" y="2960133"/>
            <a:ext cx="760155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A key part of the theory is to recognises that the </a:t>
            </a:r>
            <a:r>
              <a:rPr lang="en-GB" b="1" dirty="0"/>
              <a:t>person</a:t>
            </a:r>
            <a:r>
              <a:rPr lang="en-GB" dirty="0"/>
              <a:t> and </a:t>
            </a:r>
            <a:r>
              <a:rPr lang="en-GB" b="1" dirty="0"/>
              <a:t>environment</a:t>
            </a:r>
            <a:r>
              <a:rPr lang="en-GB" dirty="0"/>
              <a:t> are continuously influencing each other to shape action. 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Traditional coaching theory has centred on external methods of helping players respond to the environment e.g. verbal instruction/feedback. 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CLA prioritises </a:t>
            </a:r>
            <a:r>
              <a:rPr lang="en-GB" b="1" dirty="0"/>
              <a:t>self-organisation</a:t>
            </a:r>
            <a:r>
              <a:rPr lang="en-GB" dirty="0"/>
              <a:t>, noting that a person’ actions, perceptions, intentions, emotions and the environment are deeply intertwined and internalised.</a:t>
            </a:r>
          </a:p>
          <a:p>
            <a:pPr algn="just"/>
            <a:endParaRPr lang="en-GB" dirty="0"/>
          </a:p>
          <a:p>
            <a:pPr algn="just"/>
            <a:r>
              <a:rPr lang="en-GB" b="0" i="0" dirty="0">
                <a:solidFill>
                  <a:srgbClr val="111111"/>
                </a:solidFill>
                <a:effectLst/>
              </a:rPr>
              <a:t>The possibilities for action that we perceive in our environment are called ‘</a:t>
            </a:r>
            <a:r>
              <a:rPr lang="en-GB" b="1" i="0" dirty="0">
                <a:solidFill>
                  <a:srgbClr val="111111"/>
                </a:solidFill>
                <a:effectLst/>
              </a:rPr>
              <a:t>affordances</a:t>
            </a:r>
            <a:r>
              <a:rPr lang="en-GB" b="0" i="0" dirty="0">
                <a:solidFill>
                  <a:srgbClr val="111111"/>
                </a:solidFill>
                <a:effectLst/>
              </a:rPr>
              <a:t>’. The CLA aims to help players recognise affordances.</a:t>
            </a:r>
            <a:endParaRPr lang="en-GB" dirty="0"/>
          </a:p>
          <a:p>
            <a:pPr algn="just"/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05485F8-0C87-4A12-BEDE-F494341FA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488" y="3274142"/>
            <a:ext cx="3314193" cy="297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3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Perception Action Coupling">
            <a:hlinkClick r:id="" action="ppaction://media"/>
            <a:extLst>
              <a:ext uri="{FF2B5EF4-FFF2-40B4-BE49-F238E27FC236}">
                <a16:creationId xmlns:a16="http://schemas.microsoft.com/office/drawing/2014/main" id="{EAFE3A0C-59E6-4CDB-837D-9C3032A362C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03236" y="159938"/>
            <a:ext cx="9208893" cy="579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6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81BC32-FF58-4898-A6B5-7B3D059B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614406-135F-4875-9C87-53822CB1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434101"/>
            <a:ext cx="7269480" cy="1232750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Using constraints</a:t>
            </a:r>
            <a:endParaRPr lang="en-US" sz="50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C21149-7D17-44C2-AFB6-4D931DC55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676579"/>
            <a:ext cx="8129873" cy="602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6">
            <a:extLst>
              <a:ext uri="{FF2B5EF4-FFF2-40B4-BE49-F238E27FC236}">
                <a16:creationId xmlns:a16="http://schemas.microsoft.com/office/drawing/2014/main" id="{C2E5FCF0-567A-448C-A6E3-920BFC702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938535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A09A46-86D2-4115-8404-07281AB9E2DC}"/>
              </a:ext>
            </a:extLst>
          </p:cNvPr>
          <p:cNvSpPr txBox="1"/>
          <p:nvPr/>
        </p:nvSpPr>
        <p:spPr>
          <a:xfrm>
            <a:off x="235975" y="2438400"/>
            <a:ext cx="1035336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Creating opportunities to 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9F9DFD-100F-4D18-BACE-B98E7C924F88}"/>
              </a:ext>
            </a:extLst>
          </p:cNvPr>
          <p:cNvSpPr txBox="1"/>
          <p:nvPr/>
        </p:nvSpPr>
        <p:spPr>
          <a:xfrm>
            <a:off x="528319" y="2960133"/>
            <a:ext cx="100610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idea of placing constraints in a game is to provide opportunities (</a:t>
            </a:r>
            <a:r>
              <a:rPr lang="en-GB" b="1" dirty="0"/>
              <a:t>affordances</a:t>
            </a:r>
            <a:r>
              <a:rPr lang="en-GB" dirty="0"/>
              <a:t>) to perceive and act </a:t>
            </a:r>
            <a:r>
              <a:rPr lang="en-GB" b="1" u="sng" dirty="0"/>
              <a:t>not</a:t>
            </a:r>
            <a:r>
              <a:rPr lang="en-GB" dirty="0"/>
              <a:t> to restrict play.</a:t>
            </a:r>
          </a:p>
          <a:p>
            <a:endParaRPr lang="en-GB" dirty="0"/>
          </a:p>
          <a:p>
            <a:r>
              <a:rPr lang="en-GB" dirty="0"/>
              <a:t>Constraints are broken into three:</a:t>
            </a:r>
          </a:p>
          <a:p>
            <a:endParaRPr lang="en-GB" dirty="0"/>
          </a:p>
          <a:p>
            <a:r>
              <a:rPr lang="en-GB" dirty="0"/>
              <a:t>❑ </a:t>
            </a:r>
            <a:r>
              <a:rPr lang="en-GB" b="1" dirty="0"/>
              <a:t>Individual</a:t>
            </a:r>
            <a:r>
              <a:rPr lang="en-GB" dirty="0"/>
              <a:t> - e.g. height, confidence, experience, psychological. Our ‘form of life’.</a:t>
            </a:r>
          </a:p>
          <a:p>
            <a:endParaRPr lang="en-GB" dirty="0"/>
          </a:p>
          <a:p>
            <a:r>
              <a:rPr lang="en-GB" dirty="0"/>
              <a:t>❑ </a:t>
            </a:r>
            <a:r>
              <a:rPr lang="en-GB" b="1" dirty="0"/>
              <a:t>Environmental</a:t>
            </a:r>
            <a:r>
              <a:rPr lang="en-GB" dirty="0"/>
              <a:t> – e.g. weather, size of pitch, time of day.</a:t>
            </a:r>
          </a:p>
          <a:p>
            <a:endParaRPr lang="en-GB" dirty="0"/>
          </a:p>
          <a:p>
            <a:r>
              <a:rPr lang="en-GB" dirty="0"/>
              <a:t>❑ </a:t>
            </a:r>
            <a:r>
              <a:rPr lang="en-GB" b="1" dirty="0"/>
              <a:t>Task</a:t>
            </a:r>
            <a:r>
              <a:rPr lang="en-GB" dirty="0"/>
              <a:t> - e.g. number of players, goals, size of balls.</a:t>
            </a:r>
          </a:p>
          <a:p>
            <a:endParaRPr lang="en-GB" dirty="0"/>
          </a:p>
          <a:p>
            <a:r>
              <a:rPr lang="en-GB" dirty="0"/>
              <a:t> By manipulating the constraints, we can provide opportunities to perceive and to act.</a:t>
            </a:r>
          </a:p>
        </p:txBody>
      </p:sp>
      <p:pic>
        <p:nvPicPr>
          <p:cNvPr id="5" name="Picture 4" descr="A drawing of a person&#10;&#10;Description automatically generated">
            <a:extLst>
              <a:ext uri="{FF2B5EF4-FFF2-40B4-BE49-F238E27FC236}">
                <a16:creationId xmlns:a16="http://schemas.microsoft.com/office/drawing/2014/main" id="{D3EE341F-9B73-477C-BB66-BB613F481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3246" y="3858555"/>
            <a:ext cx="2867425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4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Where I learned my skills... From Willesden to Wembley">
            <a:hlinkClick r:id="" action="ppaction://media"/>
            <a:extLst>
              <a:ext uri="{FF2B5EF4-FFF2-40B4-BE49-F238E27FC236}">
                <a16:creationId xmlns:a16="http://schemas.microsoft.com/office/drawing/2014/main" id="{D6D1A290-08C9-45BD-B9DC-CC3B5F3D08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46613" y="1241323"/>
            <a:ext cx="8534400" cy="480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F7C00A-0328-4263-A0EE-9442687AE236}"/>
              </a:ext>
            </a:extLst>
          </p:cNvPr>
          <p:cNvSpPr txBox="1"/>
          <p:nvPr/>
        </p:nvSpPr>
        <p:spPr>
          <a:xfrm>
            <a:off x="2359742" y="816077"/>
            <a:ext cx="5626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Environmental and individual constraints…. form of life</a:t>
            </a:r>
          </a:p>
        </p:txBody>
      </p:sp>
    </p:spTree>
    <p:extLst>
      <p:ext uri="{BB962C8B-B14F-4D97-AF65-F5344CB8AC3E}">
        <p14:creationId xmlns:p14="http://schemas.microsoft.com/office/powerpoint/2010/main" val="234216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710</Words>
  <Application>Microsoft Office PowerPoint</Application>
  <PresentationFormat>Widescreen</PresentationFormat>
  <Paragraphs>99</Paragraphs>
  <Slides>14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Schoolbook</vt:lpstr>
      <vt:lpstr>Corbel</vt:lpstr>
      <vt:lpstr>Georgia</vt:lpstr>
      <vt:lpstr>Headlines</vt:lpstr>
      <vt:lpstr>   The   constraints led  approach</vt:lpstr>
      <vt:lpstr>The traditional  coach-centred model</vt:lpstr>
      <vt:lpstr>The player or child-centred model</vt:lpstr>
      <vt:lpstr>PowerPoint Presentation</vt:lpstr>
      <vt:lpstr>Constraints led approach</vt:lpstr>
      <vt:lpstr>Perception-action coupling</vt:lpstr>
      <vt:lpstr>PowerPoint Presentation</vt:lpstr>
      <vt:lpstr>Using constraints</vt:lpstr>
      <vt:lpstr>PowerPoint Presentation</vt:lpstr>
      <vt:lpstr>What is the coach’s role?</vt:lpstr>
      <vt:lpstr>How does this look in practice?</vt:lpstr>
      <vt:lpstr>Confused? Don’t worry, start simple…….!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  importance   of   play</dc:title>
  <dc:creator>debbie sayers</dc:creator>
  <cp:lastModifiedBy>Debbie Sayers</cp:lastModifiedBy>
  <cp:revision>44</cp:revision>
  <dcterms:created xsi:type="dcterms:W3CDTF">2020-06-30T15:32:35Z</dcterms:created>
  <dcterms:modified xsi:type="dcterms:W3CDTF">2020-09-21T09:42:25Z</dcterms:modified>
</cp:coreProperties>
</file>